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9" r:id="rId8"/>
    <p:sldId id="273" r:id="rId9"/>
    <p:sldId id="274" r:id="rId10"/>
    <p:sldId id="276" r:id="rId11"/>
    <p:sldId id="261" r:id="rId12"/>
    <p:sldId id="262" r:id="rId13"/>
    <p:sldId id="277" r:id="rId14"/>
    <p:sldId id="27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CC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RAM ANDIKA UKAR" userId="d0fd3439-f890-42bc-a74d-7bd624a11718" providerId="ADAL" clId="{0C80C930-B438-42B1-BC9A-3AAAF3A5DEBF}"/>
    <pc:docChg chg="undo custSel modSld">
      <pc:chgData name="IKRAM ANDIKA UKAR" userId="d0fd3439-f890-42bc-a74d-7bd624a11718" providerId="ADAL" clId="{0C80C930-B438-42B1-BC9A-3AAAF3A5DEBF}" dt="2023-04-12T15:02:24.276" v="7" actId="1076"/>
      <pc:docMkLst>
        <pc:docMk/>
      </pc:docMkLst>
      <pc:sldChg chg="modSp mod">
        <pc:chgData name="IKRAM ANDIKA UKAR" userId="d0fd3439-f890-42bc-a74d-7bd624a11718" providerId="ADAL" clId="{0C80C930-B438-42B1-BC9A-3AAAF3A5DEBF}" dt="2023-04-12T15:02:24.276" v="7" actId="1076"/>
        <pc:sldMkLst>
          <pc:docMk/>
          <pc:sldMk cId="1709974816" sldId="262"/>
        </pc:sldMkLst>
        <pc:spChg chg="mod">
          <ac:chgData name="IKRAM ANDIKA UKAR" userId="d0fd3439-f890-42bc-a74d-7bd624a11718" providerId="ADAL" clId="{0C80C930-B438-42B1-BC9A-3AAAF3A5DEBF}" dt="2023-04-12T15:02:24.276" v="7" actId="1076"/>
          <ac:spMkLst>
            <pc:docMk/>
            <pc:sldMk cId="1709974816" sldId="262"/>
            <ac:spMk id="5" creationId="{C93D170A-06C4-4722-BC30-08F1F47C619E}"/>
          </ac:spMkLst>
        </pc:spChg>
        <pc:spChg chg="mod">
          <ac:chgData name="IKRAM ANDIKA UKAR" userId="d0fd3439-f890-42bc-a74d-7bd624a11718" providerId="ADAL" clId="{0C80C930-B438-42B1-BC9A-3AAAF3A5DEBF}" dt="2023-04-12T15:02:24.244" v="6" actId="1076"/>
          <ac:spMkLst>
            <pc:docMk/>
            <pc:sldMk cId="1709974816" sldId="262"/>
            <ac:spMk id="13" creationId="{5CC994B2-BCD8-4144-801A-C03F919E65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4D92-7076-4984-9DBC-FE96D5F30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BD7A-8C45-4311-A4E6-6EC031717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17D7A-3E4E-4CE2-89D1-3879C4EF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B390-38E1-4B88-B18A-6D31AA9B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0B314-A3A0-4C9C-9EA6-A85B506E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9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AE88-F4BC-4416-AB8C-63333098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20E80-DA01-4114-B928-5394411E4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BC10-43FB-4997-8180-A4C41404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CE488-7D54-41F0-904B-6F2CCA56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0E0B-1516-4037-9398-CFE53E44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0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0DBB4-BF4B-40A7-AE4B-0DCD416CC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440B6-0D37-4CE8-9C5B-7A3B687AC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21CF-C3E0-4082-8DC1-ED318D4B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9B5AA-5844-44BD-BE2C-A101DC4A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C9F0-B2E0-4DF6-92E9-91A61A1F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7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A64F-BCC0-4944-A353-4EC1D3C3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498ED-4AC6-45DC-B08D-B5D9100B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EB2DE-FB2E-4D3D-A4EC-FAC4B8D9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9B6C8-081E-4FE0-9D63-F0348E42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F887B-E273-4900-92D1-6F2D4E2E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2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F09C-B253-4E60-B058-1A4BACA1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199EC-E2BC-4385-9AE0-7321BE35A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54FA-DBD4-4D5C-9A3D-96B5581F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E9288-5AF7-457A-AE0B-DD7B5FFF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AA4C-98BA-4FDF-BB91-90FFA818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5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F636-B8D1-4C6B-8A31-B1004FD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7D49-3EA8-44EB-8BED-650878908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2718-CF69-432A-A9FA-166A3B2E9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5292E-8597-4B59-BF7D-BF102224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96A3A-BBE8-4B33-A8B4-D0CF41E1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16D3-DB68-4C19-8769-0EDF4529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9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345C-8161-479C-8353-662EE807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8F004-D3FF-4FED-A60C-699E7A937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3F70F-B774-44AE-8096-33DB85E66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FBCC3-2D1A-47EF-B82A-27C5039F0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0DD61-9F2D-4F5B-99E3-9590D6B91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E401E-FEBF-4735-84B3-4253421B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C9269-FA88-449C-B670-9137AAF9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10EBE-44A8-4AEC-879A-BB4431AC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0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9CC5-5DA0-45B1-9045-DF34553D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48841-5AB0-4B65-AC3A-982BCBB8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55171-B095-447B-986B-CF4AA5D6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EE22D-63D1-41B8-8383-88F8FEAA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EFB4B-05E7-4EFF-B0F5-B9C38EF5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387EA-EDE7-486B-B924-9296F0A2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0838-C8FE-4947-9D2C-EA60342D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5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EFB1-D913-4A9E-98F6-45C269C2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CF61-1BAD-4E70-914A-B3B7653FC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167EC-D5F3-47CF-B760-0C852F787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0A093-100C-4C2C-9BBC-AE65010E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470C3-734F-41AE-8CF7-A6D7825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346FC-D1A5-4938-A345-960CD710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830F-D7E2-4157-B7F5-B0F9CAB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14C6F-7AC6-44B8-A72B-080A587A8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15169-9D38-40FD-9819-6F25698B7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B852-8751-49C4-AC87-929E1042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16191-5879-4FDD-AC57-7F277191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6286-CAEC-496A-A909-754311BD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0B32C-B6F5-4393-85E6-271EC03B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6121C-8DE1-4EBD-98E3-6CA3E9D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D8A61-1BB3-4532-A7AC-3A94C2A5B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A5B32-B7C0-4715-B5B9-1DE53B63DDB7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6F2EF-BE59-4A40-B5C9-015CAD059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01B45-0E92-4B48-BBB3-597A99AB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2690-06F5-46BC-9218-C480A3E11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2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fif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3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4.pn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F78512-A000-4DC2-982D-BB47CB38A36E}"/>
              </a:ext>
            </a:extLst>
          </p:cNvPr>
          <p:cNvSpPr txBox="1"/>
          <p:nvPr/>
        </p:nvSpPr>
        <p:spPr>
          <a:xfrm>
            <a:off x="2448559" y="477098"/>
            <a:ext cx="7294880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5725" indent="-6350" algn="ctr">
              <a:lnSpc>
                <a:spcPct val="150000"/>
              </a:lnSpc>
              <a:spcBef>
                <a:spcPts val="390"/>
              </a:spcBef>
              <a:spcAft>
                <a:spcPts val="1000"/>
              </a:spcAft>
            </a:pPr>
            <a:r>
              <a:rPr lang="en-US" sz="2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PROTOTYPE OF CHILLI PLANTS AUTOMATION SYSTEM IN IOT-BASED SMART GREENBOX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903518F-9F9B-4767-9D4C-1E6460D3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50" y="2086592"/>
            <a:ext cx="1708298" cy="17082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2A61C5-0F41-4087-8590-799FAE65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93406-9930-4B8A-BAC3-19112614D18F}"/>
              </a:ext>
            </a:extLst>
          </p:cNvPr>
          <p:cNvSpPr txBox="1"/>
          <p:nvPr/>
        </p:nvSpPr>
        <p:spPr>
          <a:xfrm>
            <a:off x="4389120" y="3999514"/>
            <a:ext cx="341376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Ikram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Andika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Ukar</a:t>
            </a:r>
          </a:p>
          <a:p>
            <a:pPr algn="ctr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1101181299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B6CBB-B00D-4FE4-B036-63A32A5BAB9D}"/>
              </a:ext>
            </a:extLst>
          </p:cNvPr>
          <p:cNvSpPr txBox="1"/>
          <p:nvPr/>
        </p:nvSpPr>
        <p:spPr>
          <a:xfrm>
            <a:off x="406400" y="4894141"/>
            <a:ext cx="47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 I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Nyoman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Aditya Karna, S.T., MSEE.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NIP. 11730049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50D11-43A8-4321-B262-62E6EB628B23}"/>
              </a:ext>
            </a:extLst>
          </p:cNvPr>
          <p:cNvSpPr txBox="1"/>
          <p:nvPr/>
        </p:nvSpPr>
        <p:spPr>
          <a:xfrm>
            <a:off x="7310120" y="4894141"/>
            <a:ext cx="423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 II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Sussi,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M.T.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NIP. 15830014</a:t>
            </a:r>
          </a:p>
        </p:txBody>
      </p:sp>
    </p:spTree>
    <p:extLst>
      <p:ext uri="{BB962C8B-B14F-4D97-AF65-F5344CB8AC3E}">
        <p14:creationId xmlns:p14="http://schemas.microsoft.com/office/powerpoint/2010/main" val="127673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4F9B-9997-4A15-B3A3-E003F1523691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4F11-9F0F-4D99-9540-997D82F3169B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 of Realization</a:t>
            </a:r>
          </a:p>
        </p:txBody>
      </p:sp>
      <p:pic>
        <p:nvPicPr>
          <p:cNvPr id="3" name="Picture 2" descr="A picture containing wall, indoor, cluttered, dirty&#10;&#10;Description automatically generated">
            <a:extLst>
              <a:ext uri="{FF2B5EF4-FFF2-40B4-BE49-F238E27FC236}">
                <a16:creationId xmlns:a16="http://schemas.microsoft.com/office/drawing/2014/main" id="{226484BE-656F-4AD6-80AE-C84E93B18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04" y="2320367"/>
            <a:ext cx="4778530" cy="3585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AFC57-3C9E-47CE-9583-8E3186BE3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12" y="1891591"/>
            <a:ext cx="3067937" cy="40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7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8F292-FEB9-4631-BFF7-9729A2B05241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Performance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17189-3764-49D0-B339-E2670D4B8A94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Position Test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D067B9C-E7B8-47FA-8A07-AA5B1DAB8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01089"/>
              </p:ext>
            </p:extLst>
          </p:nvPr>
        </p:nvGraphicFramePr>
        <p:xfrm>
          <a:off x="6290445" y="2425455"/>
          <a:ext cx="5526567" cy="2145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1389">
                  <a:extLst>
                    <a:ext uri="{9D8B030D-6E8A-4147-A177-3AD203B41FA5}">
                      <a16:colId xmlns:a16="http://schemas.microsoft.com/office/drawing/2014/main" val="872780778"/>
                    </a:ext>
                  </a:extLst>
                </a:gridCol>
                <a:gridCol w="2333765">
                  <a:extLst>
                    <a:ext uri="{9D8B030D-6E8A-4147-A177-3AD203B41FA5}">
                      <a16:colId xmlns:a16="http://schemas.microsoft.com/office/drawing/2014/main" val="2860061389"/>
                    </a:ext>
                  </a:extLst>
                </a:gridCol>
                <a:gridCol w="1381413">
                  <a:extLst>
                    <a:ext uri="{9D8B030D-6E8A-4147-A177-3AD203B41FA5}">
                      <a16:colId xmlns:a16="http://schemas.microsoft.com/office/drawing/2014/main" val="2597682100"/>
                    </a:ext>
                  </a:extLst>
                </a:gridCol>
              </a:tblGrid>
              <a:tr h="268141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Y (cm)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1737" marR="131737" marT="65869" marB="65869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155675"/>
                  </a:ext>
                </a:extLst>
              </a:tr>
              <a:tr h="5500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Input (step)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Distance (cm)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Distance per Step (cm)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extLst>
                  <a:ext uri="{0D108BD9-81ED-4DB2-BD59-A6C34878D82A}">
                    <a16:rowId xmlns:a16="http://schemas.microsoft.com/office/drawing/2014/main" val="3101649011"/>
                  </a:ext>
                </a:extLst>
              </a:tr>
              <a:tr h="2681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100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2.1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0.021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extLst>
                  <a:ext uri="{0D108BD9-81ED-4DB2-BD59-A6C34878D82A}">
                    <a16:rowId xmlns:a16="http://schemas.microsoft.com/office/drawing/2014/main" val="1494111401"/>
                  </a:ext>
                </a:extLst>
              </a:tr>
              <a:tr h="2681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500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10.3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0.0206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extLst>
                  <a:ext uri="{0D108BD9-81ED-4DB2-BD59-A6C34878D82A}">
                    <a16:rowId xmlns:a16="http://schemas.microsoft.com/office/drawing/2014/main" val="3536085248"/>
                  </a:ext>
                </a:extLst>
              </a:tr>
              <a:tr h="2681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1000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20.2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0.0202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extLst>
                  <a:ext uri="{0D108BD9-81ED-4DB2-BD59-A6C34878D82A}">
                    <a16:rowId xmlns:a16="http://schemas.microsoft.com/office/drawing/2014/main" val="2378318140"/>
                  </a:ext>
                </a:extLst>
              </a:tr>
              <a:tr h="26814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Average Distance per Step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1737" marR="131737" marT="65869" marB="65869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b="1" dirty="0">
                          <a:effectLst/>
                        </a:rPr>
                        <a:t>0.0206</a:t>
                      </a:r>
                      <a:endParaRPr lang="id-ID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803" marR="98803" marT="0" marB="0"/>
                </a:tc>
                <a:extLst>
                  <a:ext uri="{0D108BD9-81ED-4DB2-BD59-A6C34878D82A}">
                    <a16:rowId xmlns:a16="http://schemas.microsoft.com/office/drawing/2014/main" val="2919985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152B11-0352-44E4-804A-048E4DE49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09103"/>
              </p:ext>
            </p:extLst>
          </p:nvPr>
        </p:nvGraphicFramePr>
        <p:xfrm>
          <a:off x="507388" y="2425455"/>
          <a:ext cx="5491317" cy="24012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9836">
                  <a:extLst>
                    <a:ext uri="{9D8B030D-6E8A-4147-A177-3AD203B41FA5}">
                      <a16:colId xmlns:a16="http://schemas.microsoft.com/office/drawing/2014/main" val="2173015139"/>
                    </a:ext>
                  </a:extLst>
                </a:gridCol>
                <a:gridCol w="2318879">
                  <a:extLst>
                    <a:ext uri="{9D8B030D-6E8A-4147-A177-3AD203B41FA5}">
                      <a16:colId xmlns:a16="http://schemas.microsoft.com/office/drawing/2014/main" val="1297927767"/>
                    </a:ext>
                  </a:extLst>
                </a:gridCol>
                <a:gridCol w="1372602">
                  <a:extLst>
                    <a:ext uri="{9D8B030D-6E8A-4147-A177-3AD203B41FA5}">
                      <a16:colId xmlns:a16="http://schemas.microsoft.com/office/drawing/2014/main" val="3276925217"/>
                    </a:ext>
                  </a:extLst>
                </a:gridCol>
              </a:tblGrid>
              <a:tr h="266431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X (cm)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897" marR="130897" marT="65449" marB="65449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385700"/>
                  </a:ext>
                </a:extLst>
              </a:tr>
              <a:tr h="5465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Input (step)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Distance (cm)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Distance per Step (cm)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3257558888"/>
                  </a:ext>
                </a:extLst>
              </a:tr>
              <a:tr h="266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100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2.15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0.0215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2330582453"/>
                  </a:ext>
                </a:extLst>
              </a:tr>
              <a:tr h="266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500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10.45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0.0209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2607623028"/>
                  </a:ext>
                </a:extLst>
              </a:tr>
              <a:tr h="266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1000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20.45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0.02045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1463276376"/>
                  </a:ext>
                </a:extLst>
              </a:tr>
              <a:tr h="2664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>
                          <a:effectLst/>
                        </a:rPr>
                        <a:t>2000</a:t>
                      </a:r>
                      <a:endParaRPr lang="id-ID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40.3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0.02015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2083912383"/>
                  </a:ext>
                </a:extLst>
              </a:tr>
              <a:tr h="26643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</a:rPr>
                        <a:t>Average Distance per Step</a:t>
                      </a:r>
                      <a:endParaRPr lang="id-ID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0897" marR="130897" marT="65449" marB="65449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700" b="1" dirty="0">
                          <a:effectLst/>
                        </a:rPr>
                        <a:t>0.0210875</a:t>
                      </a:r>
                      <a:endParaRPr lang="id-ID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8173" marR="98173" marT="0" marB="0"/>
                </a:tc>
                <a:extLst>
                  <a:ext uri="{0D108BD9-81ED-4DB2-BD59-A6C34878D82A}">
                    <a16:rowId xmlns:a16="http://schemas.microsoft.com/office/drawing/2014/main" val="389703409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B84D3B4-EC7D-4EEA-B0DC-250F9A051084}"/>
              </a:ext>
            </a:extLst>
          </p:cNvPr>
          <p:cNvSpPr txBox="1"/>
          <p:nvPr/>
        </p:nvSpPr>
        <p:spPr>
          <a:xfrm>
            <a:off x="1178442" y="5072735"/>
            <a:ext cx="9835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test is carried out to determine the distance traveled by each input step.</a:t>
            </a:r>
          </a:p>
          <a:p>
            <a:pPr algn="ctr"/>
            <a:r>
              <a:rPr lang="en-US" dirty="0"/>
              <a:t>We found that X-axis Distance per Step is 0.0210875 cm and Y-axis Distance per Step is 0.0206 cm.</a:t>
            </a:r>
          </a:p>
          <a:p>
            <a:pPr algn="ctr"/>
            <a:r>
              <a:rPr lang="en-US" dirty="0"/>
              <a:t>The difference in the value of the Distance per Step is affected by the length of each axis path.</a:t>
            </a:r>
          </a:p>
        </p:txBody>
      </p:sp>
    </p:spTree>
    <p:extLst>
      <p:ext uri="{BB962C8B-B14F-4D97-AF65-F5344CB8AC3E}">
        <p14:creationId xmlns:p14="http://schemas.microsoft.com/office/powerpoint/2010/main" val="248305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90E7C-B37C-4572-9C70-DE0ADDDCFFA9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Performance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66FCF-D0B8-473D-A2B8-2F52C508410D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Accuration</a:t>
            </a:r>
            <a:r>
              <a:rPr lang="en-US" b="1" dirty="0"/>
              <a:t> &amp; Repeatability Test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259888-31D1-45A6-B48A-AC4D6A4B1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31878"/>
              </p:ext>
            </p:extLst>
          </p:nvPr>
        </p:nvGraphicFramePr>
        <p:xfrm>
          <a:off x="659750" y="1978851"/>
          <a:ext cx="5092316" cy="4475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1324">
                  <a:extLst>
                    <a:ext uri="{9D8B030D-6E8A-4147-A177-3AD203B41FA5}">
                      <a16:colId xmlns:a16="http://schemas.microsoft.com/office/drawing/2014/main" val="719321131"/>
                    </a:ext>
                  </a:extLst>
                </a:gridCol>
                <a:gridCol w="1110740">
                  <a:extLst>
                    <a:ext uri="{9D8B030D-6E8A-4147-A177-3AD203B41FA5}">
                      <a16:colId xmlns:a16="http://schemas.microsoft.com/office/drawing/2014/main" val="3933587987"/>
                    </a:ext>
                  </a:extLst>
                </a:gridCol>
                <a:gridCol w="1245060">
                  <a:extLst>
                    <a:ext uri="{9D8B030D-6E8A-4147-A177-3AD203B41FA5}">
                      <a16:colId xmlns:a16="http://schemas.microsoft.com/office/drawing/2014/main" val="2034547836"/>
                    </a:ext>
                  </a:extLst>
                </a:gridCol>
                <a:gridCol w="977596">
                  <a:extLst>
                    <a:ext uri="{9D8B030D-6E8A-4147-A177-3AD203B41FA5}">
                      <a16:colId xmlns:a16="http://schemas.microsoft.com/office/drawing/2014/main" val="4050366356"/>
                    </a:ext>
                  </a:extLst>
                </a:gridCol>
                <a:gridCol w="977596">
                  <a:extLst>
                    <a:ext uri="{9D8B030D-6E8A-4147-A177-3AD203B41FA5}">
                      <a16:colId xmlns:a16="http://schemas.microsoft.com/office/drawing/2014/main" val="865748655"/>
                    </a:ext>
                  </a:extLst>
                </a:gridCol>
              </a:tblGrid>
              <a:tr h="566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Supposed Distance (cm)</a:t>
                      </a:r>
                      <a:endParaRPr lang="id-ID" dirty="0"/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Real Distance (cm)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Difference (cm)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Accuration</a:t>
                      </a:r>
                      <a:r>
                        <a:rPr lang="en-US" sz="1200" dirty="0">
                          <a:effectLst/>
                        </a:rPr>
                        <a:t> (%)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791334388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72644744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046936171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122494544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082290044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43158248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437156385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4211219733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363651253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176420722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40.4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1.775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46326239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426076366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463808306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1.825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163191772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1.825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911062738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56677025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352312189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449745084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51605934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1.825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95.6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314924800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42.175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40.3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1.875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95.5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702327514"/>
                  </a:ext>
                </a:extLst>
              </a:tr>
              <a:tr h="180219">
                <a:tc grid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Average </a:t>
                      </a:r>
                      <a:r>
                        <a:rPr lang="en-US" sz="1200" dirty="0" err="1">
                          <a:effectLst/>
                        </a:rPr>
                        <a:t>Accuration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</a:rPr>
                        <a:t>95.53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8091530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861DCE-EB4C-419E-A7EC-DC8A3C4E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07581"/>
              </p:ext>
            </p:extLst>
          </p:nvPr>
        </p:nvGraphicFramePr>
        <p:xfrm>
          <a:off x="6439936" y="1978851"/>
          <a:ext cx="5092316" cy="44752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1324">
                  <a:extLst>
                    <a:ext uri="{9D8B030D-6E8A-4147-A177-3AD203B41FA5}">
                      <a16:colId xmlns:a16="http://schemas.microsoft.com/office/drawing/2014/main" val="4018395525"/>
                    </a:ext>
                  </a:extLst>
                </a:gridCol>
                <a:gridCol w="1135931">
                  <a:extLst>
                    <a:ext uri="{9D8B030D-6E8A-4147-A177-3AD203B41FA5}">
                      <a16:colId xmlns:a16="http://schemas.microsoft.com/office/drawing/2014/main" val="3632293511"/>
                    </a:ext>
                  </a:extLst>
                </a:gridCol>
                <a:gridCol w="1219869">
                  <a:extLst>
                    <a:ext uri="{9D8B030D-6E8A-4147-A177-3AD203B41FA5}">
                      <a16:colId xmlns:a16="http://schemas.microsoft.com/office/drawing/2014/main" val="4152723278"/>
                    </a:ext>
                  </a:extLst>
                </a:gridCol>
                <a:gridCol w="977596">
                  <a:extLst>
                    <a:ext uri="{9D8B030D-6E8A-4147-A177-3AD203B41FA5}">
                      <a16:colId xmlns:a16="http://schemas.microsoft.com/office/drawing/2014/main" val="4211418921"/>
                    </a:ext>
                  </a:extLst>
                </a:gridCol>
                <a:gridCol w="977596">
                  <a:extLst>
                    <a:ext uri="{9D8B030D-6E8A-4147-A177-3AD203B41FA5}">
                      <a16:colId xmlns:a16="http://schemas.microsoft.com/office/drawing/2014/main" val="3606081590"/>
                    </a:ext>
                  </a:extLst>
                </a:gridCol>
              </a:tblGrid>
              <a:tr h="5667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Supposed Distance (cm)</a:t>
                      </a:r>
                      <a:endParaRPr lang="id-ID" dirty="0"/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Real Distance (cm)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Difference (cm)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Accuration</a:t>
                      </a:r>
                      <a:r>
                        <a:rPr lang="en-US" sz="1200" dirty="0">
                          <a:effectLst/>
                        </a:rPr>
                        <a:t> (%)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4074348742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815122515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877815064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589088940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25846646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325216685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571417244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941381952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416870879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935052361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154311371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987180807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73587915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616213256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73129071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828722385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100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07139199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064413439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1951272626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98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2808656453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id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10.3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10.2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0.1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99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3965747440"/>
                  </a:ext>
                </a:extLst>
              </a:tr>
              <a:tr h="180219">
                <a:tc grid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Average </a:t>
                      </a:r>
                      <a:r>
                        <a:rPr lang="en-US" sz="1200" dirty="0" err="1">
                          <a:effectLst/>
                        </a:rPr>
                        <a:t>Accuration</a:t>
                      </a:r>
                      <a:endParaRPr lang="id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</a:rPr>
                        <a:t>99.15</a:t>
                      </a:r>
                      <a:endParaRPr lang="id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723" marR="67723" marT="0" marB="0"/>
                </a:tc>
                <a:extLst>
                  <a:ext uri="{0D108BD9-81ED-4DB2-BD59-A6C34878D82A}">
                    <a16:rowId xmlns:a16="http://schemas.microsoft.com/office/drawing/2014/main" val="88109605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93D170A-06C4-4722-BC30-08F1F47C619E}"/>
              </a:ext>
            </a:extLst>
          </p:cNvPr>
          <p:cNvSpPr/>
          <p:nvPr/>
        </p:nvSpPr>
        <p:spPr>
          <a:xfrm>
            <a:off x="5646208" y="1839299"/>
            <a:ext cx="279103" cy="27910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X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C994B2-BCD8-4144-801A-C03F919E6569}"/>
              </a:ext>
            </a:extLst>
          </p:cNvPr>
          <p:cNvSpPr/>
          <p:nvPr/>
        </p:nvSpPr>
        <p:spPr>
          <a:xfrm>
            <a:off x="11443471" y="1839299"/>
            <a:ext cx="279103" cy="27910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7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90E7C-B37C-4572-9C70-DE0ADDDCFFA9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Performance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66FCF-D0B8-473D-A2B8-2F52C508410D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Automation Time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09D0E2-62C9-41F9-888C-F9A1C2178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50506"/>
              </p:ext>
            </p:extLst>
          </p:nvPr>
        </p:nvGraphicFramePr>
        <p:xfrm>
          <a:off x="2332132" y="1891591"/>
          <a:ext cx="7527735" cy="3059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6584">
                  <a:extLst>
                    <a:ext uri="{9D8B030D-6E8A-4147-A177-3AD203B41FA5}">
                      <a16:colId xmlns:a16="http://schemas.microsoft.com/office/drawing/2014/main" val="3607659122"/>
                    </a:ext>
                  </a:extLst>
                </a:gridCol>
                <a:gridCol w="1723583">
                  <a:extLst>
                    <a:ext uri="{9D8B030D-6E8A-4147-A177-3AD203B41FA5}">
                      <a16:colId xmlns:a16="http://schemas.microsoft.com/office/drawing/2014/main" val="3039036374"/>
                    </a:ext>
                  </a:extLst>
                </a:gridCol>
                <a:gridCol w="2625733">
                  <a:extLst>
                    <a:ext uri="{9D8B030D-6E8A-4147-A177-3AD203B41FA5}">
                      <a16:colId xmlns:a16="http://schemas.microsoft.com/office/drawing/2014/main" val="4256443136"/>
                    </a:ext>
                  </a:extLst>
                </a:gridCol>
                <a:gridCol w="2491835">
                  <a:extLst>
                    <a:ext uri="{9D8B030D-6E8A-4147-A177-3AD203B41FA5}">
                      <a16:colId xmlns:a16="http://schemas.microsoft.com/office/drawing/2014/main" val="276177126"/>
                    </a:ext>
                  </a:extLst>
                </a:gridCol>
              </a:tblGrid>
              <a:tr h="6849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Target Plant(s)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Algorithm 1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Duration (s)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Algorithm 2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Duration (s)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1892269229"/>
                  </a:ext>
                </a:extLst>
              </a:tr>
              <a:tr h="27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 1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7.5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13.22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2855921260"/>
                  </a:ext>
                </a:extLst>
              </a:tr>
              <a:tr h="27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 2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9.25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13.22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1920253381"/>
                  </a:ext>
                </a:extLst>
              </a:tr>
              <a:tr h="27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 3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11.22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13.22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2496604710"/>
                  </a:ext>
                </a:extLst>
              </a:tr>
              <a:tr h="27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 1 &amp; 2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14.16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17.22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3193219252"/>
                  </a:ext>
                </a:extLst>
              </a:tr>
              <a:tr h="2788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Plant 1 &amp; 3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16.16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17.22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3474516448"/>
                  </a:ext>
                </a:extLst>
              </a:tr>
              <a:tr h="27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Plant 2 &amp; 3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16.2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17.22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2559463142"/>
                  </a:ext>
                </a:extLst>
              </a:tr>
              <a:tr h="2783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Plant 1, 2, 3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21.22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21.22</a:t>
                      </a:r>
                      <a:endParaRPr lang="id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3901337678"/>
                  </a:ext>
                </a:extLst>
              </a:tr>
              <a:tr h="41412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id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6081" marR="86081" marT="43041" marB="43041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</a:rPr>
                        <a:t>95.71</a:t>
                      </a:r>
                      <a:endParaRPr lang="id-ID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</a:rPr>
                        <a:t>112.54</a:t>
                      </a:r>
                      <a:endParaRPr lang="id-ID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2560" marR="102560" marT="0" marB="0"/>
                </a:tc>
                <a:extLst>
                  <a:ext uri="{0D108BD9-81ED-4DB2-BD59-A6C34878D82A}">
                    <a16:rowId xmlns:a16="http://schemas.microsoft.com/office/drawing/2014/main" val="1673970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0F565C3-AE79-4E93-AF5A-0BA1F58E7D75}"/>
              </a:ext>
            </a:extLst>
          </p:cNvPr>
          <p:cNvSpPr txBox="1"/>
          <p:nvPr/>
        </p:nvSpPr>
        <p:spPr>
          <a:xfrm>
            <a:off x="1178442" y="5072735"/>
            <a:ext cx="983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1: Nozzle only come to plants that need watering</a:t>
            </a:r>
          </a:p>
          <a:p>
            <a:r>
              <a:rPr lang="en-US" dirty="0"/>
              <a:t>Algorithm 2: Nozzle come to all plants but do watering only to plants that need watering</a:t>
            </a:r>
          </a:p>
          <a:p>
            <a:r>
              <a:rPr lang="en-US" dirty="0"/>
              <a:t>Algorithm 1 is more efficient than Algorithm 2 in time consumption but less efficient in program code because it needed 7 voids and will need 14 voids if the number of plants is 4.</a:t>
            </a:r>
          </a:p>
        </p:txBody>
      </p:sp>
    </p:spTree>
    <p:extLst>
      <p:ext uri="{BB962C8B-B14F-4D97-AF65-F5344CB8AC3E}">
        <p14:creationId xmlns:p14="http://schemas.microsoft.com/office/powerpoint/2010/main" val="286915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90E7C-B37C-4572-9C70-DE0ADDDCFFA9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Performance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66FCF-D0B8-473D-A2B8-2F52C508410D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Delivery Parameter Measurement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BE37EE4-EE6E-42A9-81F8-26174ED10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0" y="1891591"/>
            <a:ext cx="5812230" cy="3491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E1B6A1-E4FB-42B2-9DC6-31A688DB6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891591"/>
            <a:ext cx="5812230" cy="3491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84D171-3FD5-40F7-BAF5-E022F854CDA3}"/>
              </a:ext>
            </a:extLst>
          </p:cNvPr>
          <p:cNvSpPr txBox="1"/>
          <p:nvPr/>
        </p:nvSpPr>
        <p:spPr>
          <a:xfrm>
            <a:off x="1178442" y="5510025"/>
            <a:ext cx="983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RSSI of data delivery is -66.2 dBm (</a:t>
            </a:r>
            <a:r>
              <a:rPr lang="en-US" b="1" dirty="0"/>
              <a:t>good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and average SNR of data delivery is 13.1875 dB (</a:t>
            </a:r>
            <a:r>
              <a:rPr lang="en-US" b="1" dirty="0"/>
              <a:t>good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108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4F9B-9997-4A15-B3A3-E003F1523691}"/>
              </a:ext>
            </a:extLst>
          </p:cNvPr>
          <p:cNvSpPr txBox="1"/>
          <p:nvPr/>
        </p:nvSpPr>
        <p:spPr>
          <a:xfrm>
            <a:off x="2518334" y="173316"/>
            <a:ext cx="6687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Conclusion and Suggestions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67BBC7-DF00-4617-A6B0-2D3C52970FC9}"/>
              </a:ext>
            </a:extLst>
          </p:cNvPr>
          <p:cNvSpPr/>
          <p:nvPr/>
        </p:nvSpPr>
        <p:spPr>
          <a:xfrm>
            <a:off x="248860" y="1328255"/>
            <a:ext cx="2269474" cy="574766"/>
          </a:xfrm>
          <a:prstGeom prst="roundRect">
            <a:avLst/>
          </a:prstGeom>
          <a:solidFill>
            <a:srgbClr val="C00000"/>
          </a:solidFill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41D172-9416-4AEA-B738-F3B5A7EA9A61}"/>
              </a:ext>
            </a:extLst>
          </p:cNvPr>
          <p:cNvSpPr/>
          <p:nvPr/>
        </p:nvSpPr>
        <p:spPr>
          <a:xfrm>
            <a:off x="6338119" y="1328717"/>
            <a:ext cx="2269474" cy="574766"/>
          </a:xfrm>
          <a:prstGeom prst="roundRect">
            <a:avLst/>
          </a:prstGeom>
          <a:solidFill>
            <a:srgbClr val="C00000"/>
          </a:solidFill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535022-E165-4D48-A227-CD15F02DC1EE}"/>
              </a:ext>
            </a:extLst>
          </p:cNvPr>
          <p:cNvCxnSpPr>
            <a:cxnSpLocks/>
          </p:cNvCxnSpPr>
          <p:nvPr/>
        </p:nvCxnSpPr>
        <p:spPr>
          <a:xfrm>
            <a:off x="6031719" y="1615638"/>
            <a:ext cx="0" cy="4829007"/>
          </a:xfrm>
          <a:prstGeom prst="line">
            <a:avLst/>
          </a:prstGeom>
          <a:scene3d>
            <a:camera prst="isometricOffAxis1Lef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7B215B-DA0B-4D85-98DA-946347844066}"/>
              </a:ext>
            </a:extLst>
          </p:cNvPr>
          <p:cNvSpPr txBox="1"/>
          <p:nvPr/>
        </p:nvSpPr>
        <p:spPr>
          <a:xfrm>
            <a:off x="6160282" y="2091002"/>
            <a:ext cx="5477881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Ensure that the materials used are free of defects so that the automation process runs smoothly.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Accurately assemble the framework of CNC machines and tools so that distance calculations can be easier and more correct.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prototype of the automation system can be added with an additional nozzle or use a triangular nozzle in order to automate watering and also the application of liquid fertilizer.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Testing can be done with more experiments in order to obtain a more promising level of accuracy.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BCF02-909D-4EDD-B906-F0BD075A4D6B}"/>
              </a:ext>
            </a:extLst>
          </p:cNvPr>
          <p:cNvSpPr txBox="1"/>
          <p:nvPr/>
        </p:nvSpPr>
        <p:spPr>
          <a:xfrm>
            <a:off x="53509" y="2091002"/>
            <a:ext cx="5841949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Smart </a:t>
            </a:r>
            <a:r>
              <a:rPr lang="en-US" dirty="0" err="1"/>
              <a:t>Greenbox</a:t>
            </a:r>
            <a:r>
              <a:rPr lang="en-US" dirty="0"/>
              <a:t> with an IoT-based automation system prototype for chili plants has been </a:t>
            </a:r>
            <a:r>
              <a:rPr lang="en-US" b="1" dirty="0"/>
              <a:t>successfully built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prototype of the automation system can do water or liquid fertilizer to plants programmatically or automatically </a:t>
            </a:r>
            <a:r>
              <a:rPr lang="en-US" b="1" dirty="0"/>
              <a:t>based on input from sensors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average accuracy of the prototype automation system is </a:t>
            </a:r>
            <a:r>
              <a:rPr lang="en-US" b="1" dirty="0"/>
              <a:t>95.53</a:t>
            </a:r>
            <a:r>
              <a:rPr lang="en-US" dirty="0"/>
              <a:t>% for the X-axis line and </a:t>
            </a:r>
            <a:r>
              <a:rPr lang="en-US" b="1" dirty="0"/>
              <a:t>99.15</a:t>
            </a:r>
            <a:r>
              <a:rPr lang="en-US" dirty="0"/>
              <a:t>% for the Y-axis 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performance of the automation system prototype is influenced by the quality of the </a:t>
            </a:r>
            <a:r>
              <a:rPr lang="en-US" b="1" dirty="0"/>
              <a:t>materials</a:t>
            </a:r>
            <a:r>
              <a:rPr lang="en-US" dirty="0"/>
              <a:t>, the quality of the </a:t>
            </a:r>
            <a:r>
              <a:rPr lang="en-US" b="1" dirty="0"/>
              <a:t>components</a:t>
            </a:r>
            <a:r>
              <a:rPr lang="en-US" dirty="0"/>
              <a:t>, and the neatness of the </a:t>
            </a:r>
            <a:r>
              <a:rPr lang="en-US" b="1" dirty="0"/>
              <a:t>construction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average RSSI and SNR values ​​of </a:t>
            </a:r>
            <a:r>
              <a:rPr lang="en-US" dirty="0" err="1"/>
              <a:t>LoRa</a:t>
            </a:r>
            <a:r>
              <a:rPr lang="en-US" dirty="0"/>
              <a:t> data transmission in this study are in the </a:t>
            </a:r>
            <a:r>
              <a:rPr lang="en-US" b="1" dirty="0"/>
              <a:t>good category </a:t>
            </a:r>
            <a:r>
              <a:rPr lang="en-US" dirty="0"/>
              <a:t>with values ​​of -66.2 dBm and 13.1875 </a:t>
            </a:r>
            <a:r>
              <a:rPr lang="en-US" dirty="0" err="1"/>
              <a:t>dB.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2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FE3655A3-0207-45E5-B88C-272D8250EE8D}"/>
              </a:ext>
            </a:extLst>
          </p:cNvPr>
          <p:cNvSpPr txBox="1"/>
          <p:nvPr/>
        </p:nvSpPr>
        <p:spPr>
          <a:xfrm>
            <a:off x="2648585" y="3090028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en-US" altLang="zh-CN" sz="8000" b="1" dirty="0">
                <a:solidFill>
                  <a:srgbClr val="F8C00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8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39853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57AA74B-C7B7-45C0-8D65-A704E61C5775}"/>
              </a:ext>
            </a:extLst>
          </p:cNvPr>
          <p:cNvSpPr txBox="1"/>
          <p:nvPr/>
        </p:nvSpPr>
        <p:spPr>
          <a:xfrm>
            <a:off x="3731193" y="162283"/>
            <a:ext cx="4913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OUTLINE</a:t>
            </a:r>
          </a:p>
        </p:txBody>
      </p:sp>
      <p:grpSp>
        <p:nvGrpSpPr>
          <p:cNvPr id="54" name="isļiḋê">
            <a:extLst>
              <a:ext uri="{FF2B5EF4-FFF2-40B4-BE49-F238E27FC236}">
                <a16:creationId xmlns:a16="http://schemas.microsoft.com/office/drawing/2014/main" id="{82546668-501F-4B8D-B481-3D4A9AB23F40}"/>
              </a:ext>
            </a:extLst>
          </p:cNvPr>
          <p:cNvGrpSpPr/>
          <p:nvPr/>
        </p:nvGrpSpPr>
        <p:grpSpPr>
          <a:xfrm>
            <a:off x="1296591" y="2369184"/>
            <a:ext cx="1972517" cy="2056007"/>
            <a:chOff x="1856520" y="2834333"/>
            <a:chExt cx="1458180" cy="1663040"/>
          </a:xfrm>
          <a:solidFill>
            <a:srgbClr val="F8C002"/>
          </a:solidFill>
        </p:grpSpPr>
        <p:sp>
          <p:nvSpPr>
            <p:cNvPr id="72" name="íṥ1íḋè">
              <a:extLst>
                <a:ext uri="{FF2B5EF4-FFF2-40B4-BE49-F238E27FC236}">
                  <a16:creationId xmlns:a16="http://schemas.microsoft.com/office/drawing/2014/main" id="{36F93BC0-A4B5-4E4E-A6E6-EA28958CBB4F}"/>
                </a:ext>
              </a:extLst>
            </p:cNvPr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3" name="ï$1íḓe">
              <a:extLst>
                <a:ext uri="{FF2B5EF4-FFF2-40B4-BE49-F238E27FC236}">
                  <a16:creationId xmlns:a16="http://schemas.microsoft.com/office/drawing/2014/main" id="{811913D5-015A-4674-84DB-2A04B5CE8C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70" name="iṥḷîḓê">
            <a:extLst>
              <a:ext uri="{FF2B5EF4-FFF2-40B4-BE49-F238E27FC236}">
                <a16:creationId xmlns:a16="http://schemas.microsoft.com/office/drawing/2014/main" id="{56B244FB-799B-438D-8F4C-DC073817815C}"/>
              </a:ext>
            </a:extLst>
          </p:cNvPr>
          <p:cNvSpPr/>
          <p:nvPr/>
        </p:nvSpPr>
        <p:spPr bwMode="auto">
          <a:xfrm>
            <a:off x="3896498" y="2369184"/>
            <a:ext cx="1972517" cy="2056007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56" name="ïsľídê">
            <a:extLst>
              <a:ext uri="{FF2B5EF4-FFF2-40B4-BE49-F238E27FC236}">
                <a16:creationId xmlns:a16="http://schemas.microsoft.com/office/drawing/2014/main" id="{8642B172-A577-4C12-9C3E-2354E45C2D08}"/>
              </a:ext>
            </a:extLst>
          </p:cNvPr>
          <p:cNvGrpSpPr/>
          <p:nvPr/>
        </p:nvGrpSpPr>
        <p:grpSpPr>
          <a:xfrm>
            <a:off x="6472053" y="2369819"/>
            <a:ext cx="1972517" cy="2056007"/>
            <a:chOff x="6537040" y="2834333"/>
            <a:chExt cx="1458180" cy="1663040"/>
          </a:xfrm>
          <a:solidFill>
            <a:schemeClr val="bg1"/>
          </a:solidFill>
        </p:grpSpPr>
        <p:sp>
          <p:nvSpPr>
            <p:cNvPr id="68" name="íślide">
              <a:extLst>
                <a:ext uri="{FF2B5EF4-FFF2-40B4-BE49-F238E27FC236}">
                  <a16:creationId xmlns:a16="http://schemas.microsoft.com/office/drawing/2014/main" id="{083B7C98-2220-43F9-B5A0-4EFD60757C03}"/>
                </a:ext>
              </a:extLst>
            </p:cNvPr>
            <p:cNvSpPr/>
            <p:nvPr/>
          </p:nvSpPr>
          <p:spPr bwMode="auto">
            <a:xfrm>
              <a:off x="653704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28575">
              <a:solidFill>
                <a:srgbClr val="FF0000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9" name="ïsľíḍè">
              <a:extLst>
                <a:ext uri="{FF2B5EF4-FFF2-40B4-BE49-F238E27FC236}">
                  <a16:creationId xmlns:a16="http://schemas.microsoft.com/office/drawing/2014/main" id="{D934AF66-CDDD-425B-9621-67F9799345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88290" y="3404376"/>
              <a:ext cx="555680" cy="522954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66" name="îṡlide">
            <a:extLst>
              <a:ext uri="{FF2B5EF4-FFF2-40B4-BE49-F238E27FC236}">
                <a16:creationId xmlns:a16="http://schemas.microsoft.com/office/drawing/2014/main" id="{550ADE8B-3E37-424B-92F1-02F134601A1E}"/>
              </a:ext>
            </a:extLst>
          </p:cNvPr>
          <p:cNvSpPr/>
          <p:nvPr/>
        </p:nvSpPr>
        <p:spPr bwMode="auto">
          <a:xfrm>
            <a:off x="8972170" y="2369184"/>
            <a:ext cx="1972517" cy="2056007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8" name="文本框 2">
            <a:extLst>
              <a:ext uri="{FF2B5EF4-FFF2-40B4-BE49-F238E27FC236}">
                <a16:creationId xmlns:a16="http://schemas.microsoft.com/office/drawing/2014/main" id="{12C45D0B-89FD-4291-8BF0-FF1C11EFFA98}"/>
              </a:ext>
            </a:extLst>
          </p:cNvPr>
          <p:cNvSpPr txBox="1"/>
          <p:nvPr/>
        </p:nvSpPr>
        <p:spPr>
          <a:xfrm>
            <a:off x="615669" y="4659438"/>
            <a:ext cx="33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Introduction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60" name="文本框 11">
            <a:extLst>
              <a:ext uri="{FF2B5EF4-FFF2-40B4-BE49-F238E27FC236}">
                <a16:creationId xmlns:a16="http://schemas.microsoft.com/office/drawing/2014/main" id="{9A56CCA4-C690-451E-B0B0-EE3793746936}"/>
              </a:ext>
            </a:extLst>
          </p:cNvPr>
          <p:cNvSpPr txBox="1"/>
          <p:nvPr/>
        </p:nvSpPr>
        <p:spPr>
          <a:xfrm>
            <a:off x="3125009" y="4659438"/>
            <a:ext cx="350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Design and Realization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62" name="文本框 18">
            <a:extLst>
              <a:ext uri="{FF2B5EF4-FFF2-40B4-BE49-F238E27FC236}">
                <a16:creationId xmlns:a16="http://schemas.microsoft.com/office/drawing/2014/main" id="{B2001BF3-2653-4044-B95D-78D0212CA5C8}"/>
              </a:ext>
            </a:extLst>
          </p:cNvPr>
          <p:cNvSpPr txBox="1"/>
          <p:nvPr/>
        </p:nvSpPr>
        <p:spPr>
          <a:xfrm>
            <a:off x="5817008" y="4659438"/>
            <a:ext cx="331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Performance Analysis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64" name="文本框 20">
            <a:extLst>
              <a:ext uri="{FF2B5EF4-FFF2-40B4-BE49-F238E27FC236}">
                <a16:creationId xmlns:a16="http://schemas.microsoft.com/office/drawing/2014/main" id="{BF0B63DB-8ED6-4D51-BC77-ED9766F54E0D}"/>
              </a:ext>
            </a:extLst>
          </p:cNvPr>
          <p:cNvSpPr txBox="1"/>
          <p:nvPr/>
        </p:nvSpPr>
        <p:spPr>
          <a:xfrm>
            <a:off x="8016672" y="4665138"/>
            <a:ext cx="388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Conclusions &amp; Suggestions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75" name="Graphic 74" descr="Robot with solid fill">
            <a:extLst>
              <a:ext uri="{FF2B5EF4-FFF2-40B4-BE49-F238E27FC236}">
                <a16:creationId xmlns:a16="http://schemas.microsoft.com/office/drawing/2014/main" id="{5BDAF7C3-5FF9-42A6-8240-FDF8261F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556" y="2939987"/>
            <a:ext cx="914400" cy="914400"/>
          </a:xfrm>
          <a:prstGeom prst="rect">
            <a:avLst/>
          </a:prstGeom>
        </p:spPr>
      </p:pic>
      <p:pic>
        <p:nvPicPr>
          <p:cNvPr id="77" name="Graphic 76" descr="Bar graph with upward trend with solid fill">
            <a:extLst>
              <a:ext uri="{FF2B5EF4-FFF2-40B4-BE49-F238E27FC236}">
                <a16:creationId xmlns:a16="http://schemas.microsoft.com/office/drawing/2014/main" id="{FF002622-8943-4D76-9EAF-13BAE0EE1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9174" y="2939987"/>
            <a:ext cx="914400" cy="914400"/>
          </a:xfrm>
          <a:prstGeom prst="rect">
            <a:avLst/>
          </a:prstGeom>
        </p:spPr>
      </p:pic>
      <p:pic>
        <p:nvPicPr>
          <p:cNvPr id="79" name="Graphic 78" descr="Internet with solid fill">
            <a:extLst>
              <a:ext uri="{FF2B5EF4-FFF2-40B4-BE49-F238E27FC236}">
                <a16:creationId xmlns:a16="http://schemas.microsoft.com/office/drawing/2014/main" id="{A2A4EA7E-451E-4979-AA57-1E0F0CAFB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1228" y="2939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FDA9E-48CB-4366-B86B-FE60A3B8C3B9}"/>
              </a:ext>
            </a:extLst>
          </p:cNvPr>
          <p:cNvSpPr txBox="1"/>
          <p:nvPr/>
        </p:nvSpPr>
        <p:spPr>
          <a:xfrm>
            <a:off x="3731193" y="162283"/>
            <a:ext cx="4913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6DCA9-59C2-4DC8-B8BC-DAC1B614F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37" y="1780870"/>
            <a:ext cx="4437545" cy="3234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4A699-B259-4137-952A-8177380AE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40" y="2193095"/>
            <a:ext cx="4512362" cy="248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9D746-215B-4DD0-B07A-6BB90DB8C08F}"/>
              </a:ext>
            </a:extLst>
          </p:cNvPr>
          <p:cNvSpPr txBox="1"/>
          <p:nvPr/>
        </p:nvSpPr>
        <p:spPr>
          <a:xfrm>
            <a:off x="530032" y="5319933"/>
            <a:ext cx="429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 today's urban people are busy working outside the home all day.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D0BA4-5B95-4CB7-9D24-3E8E99CBEDF4}"/>
              </a:ext>
            </a:extLst>
          </p:cNvPr>
          <p:cNvSpPr txBox="1"/>
          <p:nvPr/>
        </p:nvSpPr>
        <p:spPr>
          <a:xfrm>
            <a:off x="7482320" y="5255997"/>
            <a:ext cx="429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Indoor farming is one of the hobbies of today's urban people, but often the plants are not well-maintained.</a:t>
            </a:r>
            <a:endParaRPr lang="en-US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B1B52E1-4B32-45C6-A398-3178AC930BBD}"/>
              </a:ext>
            </a:extLst>
          </p:cNvPr>
          <p:cNvSpPr/>
          <p:nvPr/>
        </p:nvSpPr>
        <p:spPr>
          <a:xfrm>
            <a:off x="5046329" y="3291730"/>
            <a:ext cx="2280492" cy="346490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DB7A5-4812-47B2-96C2-88D770B2D599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Backgrounds</a:t>
            </a:r>
          </a:p>
        </p:txBody>
      </p:sp>
    </p:spTree>
    <p:extLst>
      <p:ext uri="{BB962C8B-B14F-4D97-AF65-F5344CB8AC3E}">
        <p14:creationId xmlns:p14="http://schemas.microsoft.com/office/powerpoint/2010/main" val="337129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0F8B1-7DA4-472A-B304-6EB5FC1D0C63}"/>
              </a:ext>
            </a:extLst>
          </p:cNvPr>
          <p:cNvSpPr txBox="1"/>
          <p:nvPr/>
        </p:nvSpPr>
        <p:spPr>
          <a:xfrm>
            <a:off x="3731193" y="162283"/>
            <a:ext cx="4913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044BD-535B-4D9D-A3EB-477EEF19ADF0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97080-EEBC-4F13-BAAB-FED2A0C2A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66" y="1351143"/>
            <a:ext cx="7608467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3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5BC6B-01FC-4BA4-9A4C-D395C9DE0640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3E2014B-94CC-428E-8BF8-F44A9F48E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9" y="1414951"/>
            <a:ext cx="9531626" cy="4833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640B8-D565-44EF-8AC4-1C51674B7F57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Smart Greenhouse Block Diagram</a:t>
            </a:r>
          </a:p>
        </p:txBody>
      </p:sp>
    </p:spTree>
    <p:extLst>
      <p:ext uri="{BB962C8B-B14F-4D97-AF65-F5344CB8AC3E}">
        <p14:creationId xmlns:p14="http://schemas.microsoft.com/office/powerpoint/2010/main" val="403785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5BC6B-01FC-4BA4-9A4C-D395C9DE0640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640B8-D565-44EF-8AC4-1C51674B7F57}"/>
              </a:ext>
            </a:extLst>
          </p:cNvPr>
          <p:cNvSpPr txBox="1"/>
          <p:nvPr/>
        </p:nvSpPr>
        <p:spPr>
          <a:xfrm>
            <a:off x="231858" y="1522259"/>
            <a:ext cx="464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Manufacture Process &amp; Prototype 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B20BA-F876-45AA-9062-B184A496A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3055" y="1494695"/>
            <a:ext cx="2329426" cy="4669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36137-533E-4FB7-95B2-648D76F820DF}"/>
              </a:ext>
            </a:extLst>
          </p:cNvPr>
          <p:cNvSpPr txBox="1"/>
          <p:nvPr/>
        </p:nvSpPr>
        <p:spPr>
          <a:xfrm>
            <a:off x="1007723" y="2496878"/>
            <a:ext cx="5860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Designing the frame with the size and electrical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Collecting tools and materials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Installing X-Y axis CNC machine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Installing iron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Connecting CNC machine frame with iron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Installing watering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Connecting Arduino Uno with other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Finishing and 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0F74C-F59D-4B87-965F-74500F117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6293" y="1893039"/>
            <a:ext cx="3087345" cy="42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4F9B-9997-4A15-B3A3-E003F1523691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4F11-9F0F-4D99-9540-997D82F3169B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Electrical Components</a:t>
            </a:r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E72C38C-29D0-40F7-85D4-3A7AFD4BC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99" y="2096940"/>
            <a:ext cx="2733909" cy="2733909"/>
          </a:xfrm>
          <a:prstGeom prst="rect">
            <a:avLst/>
          </a:prstGeom>
        </p:spPr>
      </p:pic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5D808BC-1050-41A6-B149-B2816B4B9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" y="2380227"/>
            <a:ext cx="3239450" cy="3239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81FEA-1427-481D-8E21-F10BD0C5AD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2222" l="10000" r="90000">
                        <a14:foregroundMark x1="48889" y1="92222" x2="46806" y2="92222"/>
                        <a14:backgroundMark x1="43889" y1="72917" x2="43889" y2="72917"/>
                        <a14:backgroundMark x1="41806" y1="77778" x2="41806" y2="77778"/>
                        <a14:backgroundMark x1="40972" y1="81250" x2="40972" y2="81250"/>
                        <a14:backgroundMark x1="55139" y1="75000" x2="55139" y2="75000"/>
                        <a14:backgroundMark x1="40000" y1="83889" x2="40000" y2="83889"/>
                        <a14:backgroundMark x1="59028" y1="85417" x2="59028" y2="85417"/>
                        <a14:backgroundMark x1="47222" y1="83333" x2="47222" y2="83333"/>
                        <a14:backgroundMark x1="44444" y1="67917" x2="44444" y2="67917"/>
                        <a14:backgroundMark x1="42917" y1="69167" x2="42917" y2="69167"/>
                        <a14:backgroundMark x1="39722" y1="67917" x2="39722" y2="67917"/>
                        <a14:backgroundMark x1="41944" y1="86667" x2="41944" y2="86667"/>
                        <a14:backgroundMark x1="47917" y1="90000" x2="47917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6729" y="1454850"/>
            <a:ext cx="3346343" cy="3346343"/>
          </a:xfrm>
          <a:prstGeom prst="rect">
            <a:avLst/>
          </a:prstGeom>
        </p:spPr>
      </p:pic>
      <p:pic>
        <p:nvPicPr>
          <p:cNvPr id="1028" name="Picture 4" descr="SX1278 LoRa Module 433M 10KM Ra-02 Wireless Spread Spectrum Transmission  Socket for Smart Home DIY">
            <a:extLst>
              <a:ext uri="{FF2B5EF4-FFF2-40B4-BE49-F238E27FC236}">
                <a16:creationId xmlns:a16="http://schemas.microsoft.com/office/drawing/2014/main" id="{BB85DC39-98E8-43FD-B540-498A4B82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50" y="3690612"/>
            <a:ext cx="2328530" cy="23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7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4F9B-9997-4A15-B3A3-E003F1523691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4F11-9F0F-4D99-9540-997D82F3169B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Prototype Frame Design</a:t>
            </a:r>
          </a:p>
        </p:txBody>
      </p:sp>
      <p:pic>
        <p:nvPicPr>
          <p:cNvPr id="3" name="Picture 2" descr="A picture containing wooden, coffee table&#10;&#10;Description automatically generated">
            <a:extLst>
              <a:ext uri="{FF2B5EF4-FFF2-40B4-BE49-F238E27FC236}">
                <a16:creationId xmlns:a16="http://schemas.microsoft.com/office/drawing/2014/main" id="{A7AE083E-F206-42CF-9AEB-416EA9EB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5" y="3038665"/>
            <a:ext cx="3488439" cy="1927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B0AB59-823D-464D-82AD-1848C07C5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759" y="1759278"/>
            <a:ext cx="3462482" cy="1927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16217C-14FF-44DD-9C73-89CA9BD84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759" y="4227408"/>
            <a:ext cx="3462482" cy="1911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167811-34F2-4879-9C32-E7C5240AC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325" y="1749861"/>
            <a:ext cx="3424884" cy="1927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D4BFC-04E8-474F-A3A0-815A1788B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9526" y="4227571"/>
            <a:ext cx="3462482" cy="19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AC147F27-E555-4F66-8EF2-731588469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283234"/>
            <a:ext cx="12192000" cy="57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B99C64-019E-4F8B-AD5C-B42E36C3C283}"/>
              </a:ext>
            </a:extLst>
          </p:cNvPr>
          <p:cNvSpPr/>
          <p:nvPr/>
        </p:nvSpPr>
        <p:spPr>
          <a:xfrm>
            <a:off x="0" y="1167770"/>
            <a:ext cx="12192000" cy="51123"/>
          </a:xfrm>
          <a:prstGeom prst="rect">
            <a:avLst/>
          </a:prstGeom>
          <a:solidFill>
            <a:srgbClr val="ED1C23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b="1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6E2039E-9C85-4FA6-B31D-B7C8EB9B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" y="229605"/>
            <a:ext cx="1898723" cy="6347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8C6F37-0BBA-43C2-8599-031166CB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13" y="251670"/>
            <a:ext cx="2366425" cy="612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4F9B-9997-4A15-B3A3-E003F1523691}"/>
              </a:ext>
            </a:extLst>
          </p:cNvPr>
          <p:cNvSpPr txBox="1"/>
          <p:nvPr/>
        </p:nvSpPr>
        <p:spPr>
          <a:xfrm>
            <a:off x="3205908" y="162283"/>
            <a:ext cx="5438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and 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4F11-9F0F-4D99-9540-997D82F3169B}"/>
              </a:ext>
            </a:extLst>
          </p:cNvPr>
          <p:cNvSpPr txBox="1"/>
          <p:nvPr/>
        </p:nvSpPr>
        <p:spPr>
          <a:xfrm>
            <a:off x="231858" y="152225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Electronic Circuit Design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947A7E-E7CE-468B-A6C7-59929A5E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22" y="1454939"/>
            <a:ext cx="4296578" cy="48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8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927</Words>
  <Application>Microsoft Office PowerPoint</Application>
  <PresentationFormat>Widescreen</PresentationFormat>
  <Paragraphs>356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Microsoft YaHei UI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Ayyub Nasrah</dc:creator>
  <cp:lastModifiedBy>IKRAM ANDIKA UKAR</cp:lastModifiedBy>
  <cp:revision>21</cp:revision>
  <dcterms:created xsi:type="dcterms:W3CDTF">2022-02-02T11:02:17Z</dcterms:created>
  <dcterms:modified xsi:type="dcterms:W3CDTF">2023-04-12T15:02:34Z</dcterms:modified>
</cp:coreProperties>
</file>